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3"/>
    <p:sldId id="289" r:id="rId4"/>
    <p:sldId id="262" r:id="rId5"/>
    <p:sldId id="288" r:id="rId6"/>
    <p:sldId id="317" r:id="rId7"/>
    <p:sldId id="320" r:id="rId8"/>
    <p:sldId id="321" r:id="rId9"/>
    <p:sldId id="322" r:id="rId10"/>
    <p:sldId id="326" r:id="rId11"/>
    <p:sldId id="327" r:id="rId12"/>
    <p:sldId id="328" r:id="rId13"/>
    <p:sldId id="329" r:id="rId14"/>
    <p:sldId id="333" r:id="rId15"/>
    <p:sldId id="330" r:id="rId16"/>
    <p:sldId id="331" r:id="rId17"/>
    <p:sldId id="332" r:id="rId18"/>
    <p:sldId id="290" r:id="rId19"/>
  </p:sldIdLst>
  <p:sldSz cx="20104100" cy="11309350"/>
  <p:notesSz cx="20104100" cy="11309350"/>
  <p:embeddedFontLs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华文行楷" panose="02010800040101010101" charset="-122"/>
      <p:regular r:id="rId28"/>
    </p:embeddedFont>
    <p:embeddedFont>
      <p:font typeface="Trebuchet MS" panose="020B0603020202020204"/>
      <p:regular r:id="rId29"/>
      <p:bold r:id="rId30"/>
      <p:italic r:id="rId31"/>
      <p:boldItalic r:id="rId32"/>
    </p:embeddedFont>
    <p:embeddedFont>
      <p:font typeface="余生温柔都给你" panose="02000000000000000000" charset="-122"/>
      <p:regular r:id="rId33"/>
    </p:embeddedFont>
    <p:embeddedFont>
      <p:font typeface="新宋体" panose="02010609030101010101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659"/>
    <a:srgbClr val="DCDD84"/>
    <a:srgbClr val="D5A254"/>
    <a:srgbClr val="94CB74"/>
    <a:srgbClr val="E5B852"/>
    <a:srgbClr val="80BCA3"/>
    <a:srgbClr val="DA936C"/>
    <a:srgbClr val="DC9A76"/>
    <a:srgbClr val="D88C63"/>
    <a:srgbClr val="5C4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2682" y="-1158"/>
      </p:cViewPr>
      <p:guideLst>
        <p:guide orient="horz" pos="7122"/>
        <p:guide pos="3555"/>
        <p:guide pos="1575"/>
        <p:guide pos="4040"/>
        <p:guide pos="6060"/>
        <p:guide pos="6578"/>
        <p:guide pos="8608"/>
        <p:guide pos="9146"/>
        <p:guide pos="11098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2C009-255A-4E59-A1AF-823DD11320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0211B-8C04-4108-8354-C4AA435E88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8"/>
          <p:cNvSpPr>
            <a:spLocks noGrp="1"/>
          </p:cNvSpPr>
          <p:nvPr>
            <p:ph type="body" sz="quarter" idx="10" hasCustomPrompt="1"/>
          </p:nvPr>
        </p:nvSpPr>
        <p:spPr>
          <a:xfrm>
            <a:off x="8208010" y="1669415"/>
            <a:ext cx="3671454" cy="679450"/>
          </a:xfrm>
          <a:prstGeom prst="rect">
            <a:avLst/>
          </a:prstGeom>
        </p:spPr>
        <p:txBody>
          <a:bodyPr/>
          <a:lstStyle>
            <a:lvl1pPr algn="ctr">
              <a:defRPr sz="41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 dirty="0" smtClean="0"/>
              <a:t>LOREM IPSUM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205" y="452898"/>
            <a:ext cx="18093690" cy="188489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20104100" cy="11309350"/>
          </a:xfrm>
          <a:prstGeom prst="rect">
            <a:avLst/>
          </a:prstGeom>
          <a:gradFill>
            <a:gsLst>
              <a:gs pos="20000">
                <a:srgbClr val="44ADDB"/>
              </a:gs>
              <a:gs pos="92000">
                <a:srgbClr val="4BBC8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Freeform 5"/>
          <p:cNvSpPr/>
          <p:nvPr/>
        </p:nvSpPr>
        <p:spPr bwMode="auto">
          <a:xfrm>
            <a:off x="7119938" y="-3175"/>
            <a:ext cx="4448175" cy="4684713"/>
          </a:xfrm>
          <a:custGeom>
            <a:avLst/>
            <a:gdLst/>
            <a:ahLst/>
            <a:cxnLst>
              <a:cxn ang="0">
                <a:pos x="0" y="1673"/>
              </a:cxn>
              <a:cxn ang="0">
                <a:pos x="2802" y="2951"/>
              </a:cxn>
              <a:cxn ang="0">
                <a:pos x="1743" y="0"/>
              </a:cxn>
              <a:cxn ang="0">
                <a:pos x="1390" y="0"/>
              </a:cxn>
              <a:cxn ang="0">
                <a:pos x="0" y="1673"/>
              </a:cxn>
            </a:cxnLst>
            <a:rect l="0" t="0" r="r" b="b"/>
            <a:pathLst>
              <a:path w="2802" h="2951">
                <a:moveTo>
                  <a:pt x="0" y="1673"/>
                </a:moveTo>
                <a:lnTo>
                  <a:pt x="2802" y="2951"/>
                </a:lnTo>
                <a:lnTo>
                  <a:pt x="1743" y="0"/>
                </a:lnTo>
                <a:lnTo>
                  <a:pt x="1390" y="0"/>
                </a:lnTo>
                <a:lnTo>
                  <a:pt x="0" y="1673"/>
                </a:lnTo>
                <a:close/>
              </a:path>
            </a:pathLst>
          </a:custGeom>
          <a:solidFill>
            <a:srgbClr val="48B39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1030" name="Freeform 6"/>
          <p:cNvSpPr/>
          <p:nvPr/>
        </p:nvSpPr>
        <p:spPr bwMode="auto">
          <a:xfrm>
            <a:off x="3175" y="2652713"/>
            <a:ext cx="11564938" cy="8653463"/>
          </a:xfrm>
          <a:custGeom>
            <a:avLst/>
            <a:gdLst/>
            <a:ahLst/>
            <a:cxnLst>
              <a:cxn ang="0">
                <a:pos x="4483" y="0"/>
              </a:cxn>
              <a:cxn ang="0">
                <a:pos x="219" y="5125"/>
              </a:cxn>
              <a:cxn ang="0">
                <a:pos x="0" y="5389"/>
              </a:cxn>
              <a:cxn ang="0">
                <a:pos x="0" y="5451"/>
              </a:cxn>
              <a:cxn ang="0">
                <a:pos x="5575" y="5451"/>
              </a:cxn>
              <a:cxn ang="0">
                <a:pos x="5709" y="5125"/>
              </a:cxn>
              <a:cxn ang="0">
                <a:pos x="7285" y="1278"/>
              </a:cxn>
              <a:cxn ang="0">
                <a:pos x="4483" y="0"/>
              </a:cxn>
            </a:cxnLst>
            <a:rect l="0" t="0" r="r" b="b"/>
            <a:pathLst>
              <a:path w="7285" h="5451">
                <a:moveTo>
                  <a:pt x="4483" y="0"/>
                </a:moveTo>
                <a:lnTo>
                  <a:pt x="219" y="5125"/>
                </a:lnTo>
                <a:lnTo>
                  <a:pt x="0" y="5389"/>
                </a:lnTo>
                <a:lnTo>
                  <a:pt x="0" y="5451"/>
                </a:lnTo>
                <a:lnTo>
                  <a:pt x="5575" y="5451"/>
                </a:lnTo>
                <a:lnTo>
                  <a:pt x="5709" y="5125"/>
                </a:lnTo>
                <a:lnTo>
                  <a:pt x="7285" y="1278"/>
                </a:lnTo>
                <a:lnTo>
                  <a:pt x="4483" y="0"/>
                </a:lnTo>
                <a:close/>
              </a:path>
            </a:pathLst>
          </a:custGeom>
          <a:solidFill>
            <a:srgbClr val="38A1A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1031" name="Freeform 7"/>
          <p:cNvSpPr/>
          <p:nvPr/>
        </p:nvSpPr>
        <p:spPr bwMode="auto">
          <a:xfrm>
            <a:off x="1301750" y="-3175"/>
            <a:ext cx="8024813" cy="2655888"/>
          </a:xfrm>
          <a:custGeom>
            <a:avLst/>
            <a:gdLst/>
            <a:ahLst/>
            <a:cxnLst>
              <a:cxn ang="0">
                <a:pos x="3665" y="1673"/>
              </a:cxn>
              <a:cxn ang="0">
                <a:pos x="5055" y="0"/>
              </a:cxn>
              <a:cxn ang="0">
                <a:pos x="0" y="0"/>
              </a:cxn>
              <a:cxn ang="0">
                <a:pos x="3665" y="1673"/>
              </a:cxn>
            </a:cxnLst>
            <a:rect l="0" t="0" r="r" b="b"/>
            <a:pathLst>
              <a:path w="5055" h="1673">
                <a:moveTo>
                  <a:pt x="3665" y="1673"/>
                </a:moveTo>
                <a:lnTo>
                  <a:pt x="5055" y="0"/>
                </a:lnTo>
                <a:lnTo>
                  <a:pt x="0" y="0"/>
                </a:lnTo>
                <a:lnTo>
                  <a:pt x="3665" y="1673"/>
                </a:lnTo>
                <a:close/>
              </a:path>
            </a:pathLst>
          </a:custGeom>
          <a:solidFill>
            <a:srgbClr val="38A39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1032" name="Freeform 8"/>
          <p:cNvSpPr/>
          <p:nvPr/>
        </p:nvSpPr>
        <p:spPr bwMode="auto">
          <a:xfrm>
            <a:off x="3175" y="-110490"/>
            <a:ext cx="7116763" cy="11210925"/>
          </a:xfrm>
          <a:custGeom>
            <a:avLst/>
            <a:gdLst/>
            <a:ahLst/>
            <a:cxnLst>
              <a:cxn ang="0">
                <a:pos x="818" y="0"/>
              </a:cxn>
              <a:cxn ang="0">
                <a:pos x="0" y="0"/>
              </a:cxn>
              <a:cxn ang="0">
                <a:pos x="0" y="6798"/>
              </a:cxn>
              <a:cxn ang="0">
                <a:pos x="0" y="7062"/>
              </a:cxn>
              <a:cxn ang="0">
                <a:pos x="219" y="6798"/>
              </a:cxn>
              <a:cxn ang="0">
                <a:pos x="4483" y="1673"/>
              </a:cxn>
              <a:cxn ang="0">
                <a:pos x="818" y="0"/>
              </a:cxn>
            </a:cxnLst>
            <a:rect l="0" t="0" r="r" b="b"/>
            <a:pathLst>
              <a:path w="4483" h="7062">
                <a:moveTo>
                  <a:pt x="818" y="0"/>
                </a:moveTo>
                <a:lnTo>
                  <a:pt x="0" y="0"/>
                </a:lnTo>
                <a:lnTo>
                  <a:pt x="0" y="6798"/>
                </a:lnTo>
                <a:lnTo>
                  <a:pt x="0" y="7062"/>
                </a:lnTo>
                <a:lnTo>
                  <a:pt x="219" y="6798"/>
                </a:lnTo>
                <a:lnTo>
                  <a:pt x="4483" y="1673"/>
                </a:lnTo>
                <a:lnTo>
                  <a:pt x="818" y="0"/>
                </a:lnTo>
                <a:close/>
              </a:path>
            </a:pathLst>
          </a:custGeom>
          <a:solidFill>
            <a:srgbClr val="31939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sp>
        <p:nvSpPr>
          <p:cNvPr id="28" name="object 3"/>
          <p:cNvSpPr txBox="1"/>
          <p:nvPr/>
        </p:nvSpPr>
        <p:spPr>
          <a:xfrm>
            <a:off x="7207885" y="3959225"/>
            <a:ext cx="741807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zh-CN" altLang="en-US" sz="4100" b="1" i="1" dirty="0">
                <a:latin typeface="华文行楷" panose="02010800040101010101" charset="-122"/>
                <a:ea typeface="华文行楷" panose="02010800040101010101" charset="-122"/>
                <a:cs typeface="Trebuchet MS" panose="020B0603020202020204"/>
              </a:rPr>
              <a:t>课程设计报告</a:t>
            </a:r>
            <a:endParaRPr lang="zh-CN" altLang="en-US" sz="4100" b="1" i="1" dirty="0">
              <a:latin typeface="华文行楷" panose="02010800040101010101" charset="-122"/>
              <a:ea typeface="华文行楷" panose="02010800040101010101" charset="-122"/>
              <a:cs typeface="Trebuchet MS" panose="020B0603020202020204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  <p:grpSp>
        <p:nvGrpSpPr>
          <p:cNvPr id="30" name="Группа 29"/>
          <p:cNvGrpSpPr/>
          <p:nvPr/>
        </p:nvGrpSpPr>
        <p:grpSpPr>
          <a:xfrm>
            <a:off x="6501576" y="3805990"/>
            <a:ext cx="800622" cy="708329"/>
            <a:chOff x="6501576" y="3805990"/>
            <a:chExt cx="800622" cy="708329"/>
          </a:xfrm>
        </p:grpSpPr>
        <p:sp>
          <p:nvSpPr>
            <p:cNvPr id="31" name="object 5"/>
            <p:cNvSpPr/>
            <p:nvPr/>
          </p:nvSpPr>
          <p:spPr>
            <a:xfrm>
              <a:off x="7075503" y="3875999"/>
              <a:ext cx="226695" cy="262255"/>
            </a:xfrm>
            <a:custGeom>
              <a:avLst/>
              <a:gdLst/>
              <a:ahLst/>
              <a:cxnLst/>
              <a:rect l="l" t="t" r="r" b="b"/>
              <a:pathLst>
                <a:path w="226695" h="262254">
                  <a:moveTo>
                    <a:pt x="132153" y="0"/>
                  </a:moveTo>
                  <a:lnTo>
                    <a:pt x="0" y="158895"/>
                  </a:lnTo>
                  <a:lnTo>
                    <a:pt x="226160" y="262033"/>
                  </a:lnTo>
                  <a:lnTo>
                    <a:pt x="132153" y="0"/>
                  </a:lnTo>
                  <a:close/>
                </a:path>
              </a:pathLst>
            </a:custGeom>
            <a:solidFill>
              <a:srgbClr val="4ABA92"/>
            </a:solid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2" name="object 6"/>
            <p:cNvSpPr/>
            <p:nvPr/>
          </p:nvSpPr>
          <p:spPr>
            <a:xfrm>
              <a:off x="6701599" y="4034894"/>
              <a:ext cx="600075" cy="479425"/>
            </a:xfrm>
            <a:custGeom>
              <a:avLst/>
              <a:gdLst/>
              <a:ahLst/>
              <a:cxnLst/>
              <a:rect l="l" t="t" r="r" b="b"/>
              <a:pathLst>
                <a:path w="600075" h="479425">
                  <a:moveTo>
                    <a:pt x="373904" y="0"/>
                  </a:moveTo>
                  <a:lnTo>
                    <a:pt x="0" y="449588"/>
                  </a:lnTo>
                  <a:lnTo>
                    <a:pt x="446049" y="479179"/>
                  </a:lnTo>
                  <a:lnTo>
                    <a:pt x="600065" y="103138"/>
                  </a:lnTo>
                  <a:lnTo>
                    <a:pt x="373904" y="0"/>
                  </a:lnTo>
                  <a:close/>
                </a:path>
              </a:pathLst>
            </a:custGeom>
            <a:solidFill>
              <a:srgbClr val="23877A"/>
            </a:solid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3" name="object 7"/>
            <p:cNvSpPr/>
            <p:nvPr/>
          </p:nvSpPr>
          <p:spPr>
            <a:xfrm>
              <a:off x="6573588" y="3805995"/>
              <a:ext cx="634365" cy="229235"/>
            </a:xfrm>
            <a:custGeom>
              <a:avLst/>
              <a:gdLst/>
              <a:ahLst/>
              <a:cxnLst/>
              <a:rect l="l" t="t" r="r" b="b"/>
              <a:pathLst>
                <a:path w="634365" h="229235">
                  <a:moveTo>
                    <a:pt x="0" y="0"/>
                  </a:moveTo>
                  <a:lnTo>
                    <a:pt x="501911" y="228904"/>
                  </a:lnTo>
                  <a:lnTo>
                    <a:pt x="634064" y="70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875"/>
            </a:solid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4" name="object 8"/>
            <p:cNvSpPr/>
            <p:nvPr/>
          </p:nvSpPr>
          <p:spPr>
            <a:xfrm>
              <a:off x="6501576" y="3805995"/>
              <a:ext cx="200025" cy="678815"/>
            </a:xfrm>
            <a:custGeom>
              <a:avLst/>
              <a:gdLst/>
              <a:ahLst/>
              <a:cxnLst/>
              <a:rect l="l" t="t" r="r" b="b"/>
              <a:pathLst>
                <a:path w="200025" h="678814">
                  <a:moveTo>
                    <a:pt x="72008" y="0"/>
                  </a:moveTo>
                  <a:lnTo>
                    <a:pt x="0" y="332031"/>
                  </a:lnTo>
                  <a:lnTo>
                    <a:pt x="200025" y="678481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008185"/>
            </a:solidFill>
          </p:spPr>
          <p:txBody>
            <a:bodyPr wrap="square" lIns="0" tIns="0" rIns="0" bIns="0" rtlCol="0">
              <a:spAutoFit/>
            </a:bodyPr>
            <a:lstStyle/>
            <a:p/>
          </p:txBody>
        </p:sp>
        <p:sp>
          <p:nvSpPr>
            <p:cNvPr id="35" name="object 9"/>
            <p:cNvSpPr/>
            <p:nvPr/>
          </p:nvSpPr>
          <p:spPr>
            <a:xfrm>
              <a:off x="6573581" y="3805990"/>
              <a:ext cx="502284" cy="678815"/>
            </a:xfrm>
            <a:custGeom>
              <a:avLst/>
              <a:gdLst/>
              <a:ahLst/>
              <a:cxnLst/>
              <a:rect l="l" t="t" r="r" b="b"/>
              <a:pathLst>
                <a:path w="502284" h="678814">
                  <a:moveTo>
                    <a:pt x="0" y="0"/>
                  </a:moveTo>
                  <a:lnTo>
                    <a:pt x="128017" y="678492"/>
                  </a:lnTo>
                  <a:lnTo>
                    <a:pt x="501921" y="2289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616C"/>
            </a:solidFill>
          </p:spPr>
          <p:txBody>
            <a:bodyPr wrap="square" lIns="0" tIns="0" rIns="0" bIns="0" rtlCol="0">
              <a:spAutoFit/>
            </a:bodyPr>
            <a:lstStyle/>
            <a:p/>
          </p:txBody>
        </p:sp>
      </p:grpSp>
      <p:sp>
        <p:nvSpPr>
          <p:cNvPr id="8" name="object 3"/>
          <p:cNvSpPr txBox="1"/>
          <p:nvPr/>
        </p:nvSpPr>
        <p:spPr>
          <a:xfrm>
            <a:off x="6573520" y="5445760"/>
            <a:ext cx="10064115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marR="5080">
              <a:lnSpc>
                <a:spcPct val="100000"/>
              </a:lnSpc>
            </a:pPr>
            <a:r>
              <a:rPr lang="zh-CN" sz="4100" b="1" i="1" dirty="0">
                <a:solidFill>
                  <a:srgbClr val="FFFFFF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小组成员：陈宇航 林越舜 陈泉君</a:t>
            </a:r>
            <a:endParaRPr lang="zh-CN" sz="4100" b="1" i="1" dirty="0">
              <a:solidFill>
                <a:srgbClr val="FFFFFF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6501765" y="4815205"/>
            <a:ext cx="583819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marR="5080">
              <a:lnSpc>
                <a:spcPct val="100000"/>
              </a:lnSpc>
            </a:pPr>
            <a:r>
              <a:rPr lang="zh-CN" sz="4100" b="1" i="1" dirty="0">
                <a:solidFill>
                  <a:srgbClr val="FFFFFF"/>
                </a:solidFill>
                <a:latin typeface="华文行楷" panose="02010800040101010101" charset="-122"/>
                <a:ea typeface="华文行楷" panose="02010800040101010101" charset="-122"/>
                <a:cs typeface="Trebuchet MS" panose="020B0603020202020204"/>
              </a:rPr>
              <a:t>实训小组：冲冲冲</a:t>
            </a:r>
            <a:endParaRPr lang="en-US" altLang="zh-CN" sz="4100" b="1" i="1" dirty="0">
              <a:solidFill>
                <a:srgbClr val="FFFFFF"/>
              </a:solidFill>
              <a:latin typeface="华文行楷" panose="02010800040101010101" charset="-122"/>
              <a:ea typeface="华文行楷" panose="02010800040101010101" charset="-122"/>
              <a:cs typeface="Trebuchet MS" panose="020B0603020202020204"/>
            </a:endParaRPr>
          </a:p>
        </p:txBody>
      </p:sp>
      <p:pic>
        <p:nvPicPr>
          <p:cNvPr id="-2147482623" name="图片 -2147482624" descr="微信图片_20190523203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4605" y="731520"/>
            <a:ext cx="10909300" cy="2735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</p:transition>
    </mc:Choice>
    <mc:Fallback>
      <p:transition spd="med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0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object 9"/>
          <p:cNvSpPr txBox="1"/>
          <p:nvPr/>
        </p:nvSpPr>
        <p:spPr>
          <a:xfrm>
            <a:off x="3889375" y="565150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跳过按钮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12018645" y="665480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引导页与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  <a:sym typeface="+mn-ea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6609080" y="1280795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ViewPager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1863090" y="1280795"/>
            <a:ext cx="358838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TextView 控件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4076680" y="665480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欢迎页开发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3" name="图片 12" descr="FUY4J9P[F(0N%7HLX3Y9ZS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235" y="1896110"/>
            <a:ext cx="9407525" cy="5125720"/>
          </a:xfrm>
          <a:prstGeom prst="rect">
            <a:avLst/>
          </a:prstGeom>
        </p:spPr>
      </p:pic>
      <p:pic>
        <p:nvPicPr>
          <p:cNvPr id="14" name="图片 13" descr="179981411343031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220" y="3030855"/>
            <a:ext cx="5905500" cy="3398520"/>
          </a:xfrm>
          <a:prstGeom prst="rect">
            <a:avLst/>
          </a:prstGeom>
        </p:spPr>
      </p:pic>
      <p:pic>
        <p:nvPicPr>
          <p:cNvPr id="15" name="图片 14" descr="3244734781191434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960" y="6871335"/>
            <a:ext cx="5654040" cy="4053840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6" grpId="0"/>
      <p:bldP spid="9" grpId="1"/>
      <p:bldP spid="6" grpId="1"/>
      <p:bldP spid="7" grpId="1"/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object 9"/>
          <p:cNvSpPr txBox="1"/>
          <p:nvPr/>
        </p:nvSpPr>
        <p:spPr>
          <a:xfrm>
            <a:off x="3456940" y="1415415"/>
            <a:ext cx="407987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布局界面美化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9"/>
          <p:cNvSpPr txBox="1"/>
          <p:nvPr/>
        </p:nvSpPr>
        <p:spPr>
          <a:xfrm>
            <a:off x="10258425" y="2809240"/>
            <a:ext cx="407987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初始化蓝牙操作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图片 4" descr="596959893675565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2188845"/>
            <a:ext cx="9375775" cy="1746250"/>
          </a:xfrm>
          <a:prstGeom prst="rect">
            <a:avLst/>
          </a:prstGeom>
        </p:spPr>
      </p:pic>
      <p:pic>
        <p:nvPicPr>
          <p:cNvPr id="6" name="图片 5" descr="687446292740576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4258310"/>
            <a:ext cx="9801225" cy="1716405"/>
          </a:xfrm>
          <a:prstGeom prst="rect">
            <a:avLst/>
          </a:prstGeom>
        </p:spPr>
      </p:pic>
      <p:pic>
        <p:nvPicPr>
          <p:cNvPr id="8" name="图片 7" descr="1799299624565999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985" y="3935095"/>
            <a:ext cx="9707880" cy="5273040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bject 9"/>
          <p:cNvSpPr txBox="1"/>
          <p:nvPr/>
        </p:nvSpPr>
        <p:spPr>
          <a:xfrm>
            <a:off x="3523615" y="1899920"/>
            <a:ext cx="46609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手机扫描周边蓝牙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10906760" y="1706245"/>
            <a:ext cx="466090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扫描、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item 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  <a:sym typeface="+mn-ea"/>
              </a:rPr>
              <a:t>点击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5" name="图片 4" descr="9163390843366275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770" y="3138805"/>
            <a:ext cx="6096000" cy="3406140"/>
          </a:xfrm>
          <a:prstGeom prst="rect">
            <a:avLst/>
          </a:prstGeom>
        </p:spPr>
      </p:pic>
      <p:pic>
        <p:nvPicPr>
          <p:cNvPr id="6" name="图片 5" descr="5719868426951666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0" y="6716395"/>
            <a:ext cx="6096000" cy="1905000"/>
          </a:xfrm>
          <a:prstGeom prst="rect">
            <a:avLst/>
          </a:prstGeom>
        </p:spPr>
      </p:pic>
      <p:pic>
        <p:nvPicPr>
          <p:cNvPr id="7" name="图片 6" descr="4132189745493663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0" y="3513455"/>
            <a:ext cx="4663440" cy="6309360"/>
          </a:xfrm>
          <a:prstGeom prst="rect">
            <a:avLst/>
          </a:prstGeom>
        </p:spPr>
      </p:pic>
      <p:pic>
        <p:nvPicPr>
          <p:cNvPr id="8" name="图片 7" descr="789664008801488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025" y="5045710"/>
            <a:ext cx="6096000" cy="1897380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b2e0e33e61ec3025eabd699455feddb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78885" y="525145"/>
            <a:ext cx="7520305" cy="10671175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新月形 3"/>
          <p:cNvSpPr/>
          <p:nvPr/>
        </p:nvSpPr>
        <p:spPr>
          <a:xfrm>
            <a:off x="868680" y="367030"/>
            <a:ext cx="3933190" cy="6049645"/>
          </a:xfrm>
          <a:prstGeom prst="moon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五角星 5"/>
          <p:cNvSpPr/>
          <p:nvPr/>
        </p:nvSpPr>
        <p:spPr>
          <a:xfrm>
            <a:off x="7457440" y="1866900"/>
            <a:ext cx="2458085" cy="1877695"/>
          </a:xfrm>
          <a:prstGeom prst="star5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五角星 6"/>
          <p:cNvSpPr/>
          <p:nvPr/>
        </p:nvSpPr>
        <p:spPr>
          <a:xfrm>
            <a:off x="6282055" y="4901565"/>
            <a:ext cx="2667635" cy="1967230"/>
          </a:xfrm>
          <a:prstGeom prst="star5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7562215" y="2498090"/>
            <a:ext cx="235331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软件工具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0015" y="5681980"/>
            <a:ext cx="229235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软件代码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664210" y="3129280"/>
            <a:ext cx="26803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蓝牙打印机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3390880" y="1942465"/>
            <a:ext cx="3043555" cy="172720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object 9"/>
          <p:cNvSpPr txBox="1"/>
          <p:nvPr/>
        </p:nvSpPr>
        <p:spPr>
          <a:xfrm>
            <a:off x="13341350" y="213550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keil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编译软件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3390880" y="285559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取模软件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cxnSp>
        <p:nvCxnSpPr>
          <p:cNvPr id="15" name="直接箭头连接符 14"/>
          <p:cNvCxnSpPr>
            <a:stCxn id="8" idx="3"/>
          </p:cNvCxnSpPr>
          <p:nvPr/>
        </p:nvCxnSpPr>
        <p:spPr>
          <a:xfrm>
            <a:off x="9915525" y="2806065"/>
            <a:ext cx="3569335" cy="3702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圆角矩形标注 15"/>
          <p:cNvSpPr/>
          <p:nvPr/>
        </p:nvSpPr>
        <p:spPr>
          <a:xfrm>
            <a:off x="11475720" y="4791075"/>
            <a:ext cx="3043555" cy="172720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标注 16"/>
          <p:cNvSpPr/>
          <p:nvPr/>
        </p:nvSpPr>
        <p:spPr>
          <a:xfrm>
            <a:off x="13138785" y="7288530"/>
            <a:ext cx="3043555" cy="172720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8547735" y="9015730"/>
            <a:ext cx="3043555" cy="1727200"/>
          </a:xfrm>
          <a:prstGeom prst="wedgeRoundRectCallou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object 9"/>
          <p:cNvSpPr txBox="1"/>
          <p:nvPr/>
        </p:nvSpPr>
        <p:spPr>
          <a:xfrm>
            <a:off x="11591290" y="479107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led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灯亮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11475720" y="5347335"/>
            <a:ext cx="360299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按键控制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led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灯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11475720" y="5962650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步进电机驱动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13138785" y="7448550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烧录字库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8547735" y="1012761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打印汉字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8416925" y="9571355"/>
            <a:ext cx="435927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打印图片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8268970" y="9015730"/>
            <a:ext cx="465582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打印驱动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--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打印条纹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7" name="object 9"/>
          <p:cNvSpPr txBox="1"/>
          <p:nvPr/>
        </p:nvSpPr>
        <p:spPr>
          <a:xfrm>
            <a:off x="13237210" y="806386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蓝牙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——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缺纸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13089255" y="8679180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蓝牙调试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cxnSp>
        <p:nvCxnSpPr>
          <p:cNvPr id="32" name="直接箭头连接符 31"/>
          <p:cNvCxnSpPr>
            <a:stCxn id="9" idx="3"/>
            <a:endCxn id="22" idx="1"/>
          </p:cNvCxnSpPr>
          <p:nvPr/>
        </p:nvCxnSpPr>
        <p:spPr>
          <a:xfrm>
            <a:off x="8762365" y="5989955"/>
            <a:ext cx="2713355" cy="2806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956300" y="374396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762365" y="5989955"/>
            <a:ext cx="4448810" cy="2355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8416925" y="6868795"/>
            <a:ext cx="1629410" cy="2146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6" grpId="0" animBg="1"/>
      <p:bldP spid="8" grpId="0"/>
      <p:bldP spid="11" grpId="0" animBg="1"/>
      <p:bldP spid="13" grpId="0"/>
      <p:bldP spid="14" grpId="0"/>
      <p:bldP spid="7" grpId="0" animBg="1"/>
      <p:bldP spid="9" grpId="0"/>
      <p:bldP spid="16" grpId="0" animBg="1"/>
      <p:bldP spid="20" grpId="0"/>
      <p:bldP spid="21" grpId="0"/>
      <p:bldP spid="22" grpId="0"/>
      <p:bldP spid="17" grpId="0" animBg="1"/>
      <p:bldP spid="23" grpId="0"/>
      <p:bldP spid="27" grpId="0"/>
      <p:bldP spid="31" grpId="0"/>
      <p:bldP spid="18" grpId="0" animBg="1"/>
      <p:bldP spid="24" grpId="0"/>
      <p:bldP spid="2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object 9"/>
          <p:cNvSpPr txBox="1"/>
          <p:nvPr/>
        </p:nvSpPr>
        <p:spPr>
          <a:xfrm>
            <a:off x="3408045" y="102044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led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灯亮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6701155" y="4620260"/>
            <a:ext cx="360299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按键控制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led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灯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2" name="object 9"/>
          <p:cNvSpPr txBox="1"/>
          <p:nvPr/>
        </p:nvSpPr>
        <p:spPr>
          <a:xfrm>
            <a:off x="14982190" y="529590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步进电机驱动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图片 2" descr="7QE9_@{OWS(MTZBGSKB}L]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7470" y="2155190"/>
            <a:ext cx="4798060" cy="3080385"/>
          </a:xfrm>
          <a:prstGeom prst="rect">
            <a:avLst/>
          </a:prstGeom>
        </p:spPr>
      </p:pic>
      <p:pic>
        <p:nvPicPr>
          <p:cNvPr id="4" name="图片 3" descr="PQ8LX(9B}YDWL8~U8@SSJK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0" y="5513070"/>
            <a:ext cx="4895850" cy="6419850"/>
          </a:xfrm>
          <a:prstGeom prst="rect">
            <a:avLst/>
          </a:prstGeom>
        </p:spPr>
      </p:pic>
      <p:pic>
        <p:nvPicPr>
          <p:cNvPr id="5" name="图片 4" descr="EAUW0B9I1(AXA~)`RP2VI5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0" y="5235575"/>
            <a:ext cx="2876550" cy="4486275"/>
          </a:xfrm>
          <a:prstGeom prst="rect">
            <a:avLst/>
          </a:prstGeom>
        </p:spPr>
      </p:pic>
      <p:pic>
        <p:nvPicPr>
          <p:cNvPr id="7" name="图片 6" descr="@WU)BC_V$78UX$AC@NB$S0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585" y="9688195"/>
            <a:ext cx="2875915" cy="1640840"/>
          </a:xfrm>
          <a:prstGeom prst="rect">
            <a:avLst/>
          </a:prstGeom>
        </p:spPr>
      </p:pic>
      <p:pic>
        <p:nvPicPr>
          <p:cNvPr id="8" name="图片 7" descr="CF$(E_`AET~)@](1Z{4{10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965" y="775335"/>
            <a:ext cx="5469890" cy="4460240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object 9"/>
          <p:cNvSpPr txBox="1"/>
          <p:nvPr/>
        </p:nvSpPr>
        <p:spPr>
          <a:xfrm>
            <a:off x="2622550" y="722630"/>
            <a:ext cx="465582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打印驱动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--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打印条纹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5" name="object 9"/>
          <p:cNvSpPr txBox="1"/>
          <p:nvPr/>
        </p:nvSpPr>
        <p:spPr>
          <a:xfrm>
            <a:off x="12618085" y="722630"/>
            <a:ext cx="435927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打印图片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4" name="object 9"/>
          <p:cNvSpPr txBox="1"/>
          <p:nvPr/>
        </p:nvSpPr>
        <p:spPr>
          <a:xfrm>
            <a:off x="9189720" y="675830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打印汉字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3" name="object 9"/>
          <p:cNvSpPr txBox="1"/>
          <p:nvPr/>
        </p:nvSpPr>
        <p:spPr>
          <a:xfrm>
            <a:off x="4787265" y="2049780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打印效果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图片 2" descr="`W}$IB96EP$VN0PN%`7WUQ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1804670"/>
            <a:ext cx="3167380" cy="7040880"/>
          </a:xfrm>
          <a:prstGeom prst="rect">
            <a:avLst/>
          </a:prstGeom>
        </p:spPr>
      </p:pic>
      <p:pic>
        <p:nvPicPr>
          <p:cNvPr id="4" name="图片 3" descr="`S~`SV61DV6V`(SGI%Y`W~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2665095"/>
            <a:ext cx="3938905" cy="4602480"/>
          </a:xfrm>
          <a:prstGeom prst="rect">
            <a:avLst/>
          </a:prstGeom>
        </p:spPr>
      </p:pic>
      <p:pic>
        <p:nvPicPr>
          <p:cNvPr id="7" name="图片 6" descr="1XE1SDK@L@_8CE`VL6{49[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25" y="1434465"/>
            <a:ext cx="5236210" cy="4958080"/>
          </a:xfrm>
          <a:prstGeom prst="rect">
            <a:avLst/>
          </a:prstGeom>
        </p:spPr>
      </p:pic>
      <p:sp>
        <p:nvSpPr>
          <p:cNvPr id="8" name="object 9"/>
          <p:cNvSpPr txBox="1"/>
          <p:nvPr/>
        </p:nvSpPr>
        <p:spPr>
          <a:xfrm>
            <a:off x="15225395" y="1434465"/>
            <a:ext cx="31426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打印图片例图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9" name="图片 8" descr="O]4660M1TM01R)Z6`1HZBX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9495" y="2491105"/>
            <a:ext cx="4286250" cy="4267200"/>
          </a:xfrm>
          <a:prstGeom prst="rect">
            <a:avLst/>
          </a:prstGeom>
        </p:spPr>
      </p:pic>
      <p:pic>
        <p:nvPicPr>
          <p:cNvPr id="10" name="图片 9" descr="T%ZYD2C{ZEK83J))~7J2FD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1560195"/>
            <a:ext cx="10058400" cy="4434205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6" grpId="1"/>
      <p:bldP spid="23" grpId="1"/>
      <p:bldP spid="25" grpId="0"/>
      <p:bldP spid="8" grpId="0"/>
      <p:bldP spid="25" grpId="1"/>
      <p:bldP spid="8" grpId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328535" y="4200525"/>
            <a:ext cx="3671454" cy="679450"/>
          </a:xfrm>
        </p:spPr>
        <p:txBody>
          <a:bodyPr/>
          <a:p>
            <a:r>
              <a:rPr lang="zh-CN" altLang="en-US" sz="6600" b="1"/>
              <a:t>谢谢观赏</a:t>
            </a:r>
            <a:endParaRPr lang="zh-CN" altLang="en-US" sz="6600" b="1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5357495"/>
            <a:ext cx="20085685" cy="90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3" name="文本框 5"/>
          <p:cNvSpPr/>
          <p:nvPr/>
        </p:nvSpPr>
        <p:spPr>
          <a:xfrm>
            <a:off x="7474585" y="2223135"/>
            <a:ext cx="4554220" cy="54737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r>
              <a:rPr lang="en-US" altLang="zh-CN" sz="2970" b="1" dirty="0">
                <a:solidFill>
                  <a:srgbClr val="3E3D4F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Calibri" panose="020F0502020204030204" pitchFamily="34" charset="0"/>
              </a:rPr>
              <a:t>2.3 </a:t>
            </a:r>
            <a:r>
              <a:rPr lang="zh-CN" altLang="en-US" sz="2970" b="1" dirty="0">
                <a:solidFill>
                  <a:srgbClr val="3E3D4F"/>
                </a:solidFill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Calibri" panose="020F0502020204030204" pitchFamily="34" charset="0"/>
              </a:rPr>
              <a:t>课程设计项目</a:t>
            </a:r>
            <a:endParaRPr lang="zh-CN" altLang="en-US" sz="2970" b="1" dirty="0">
              <a:solidFill>
                <a:srgbClr val="3E3D4F"/>
              </a:solidFill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Calibri" panose="020F0502020204030204" pitchFamily="34" charset="0"/>
            </a:endParaRPr>
          </a:p>
        </p:txBody>
      </p:sp>
      <p:grpSp>
        <p:nvGrpSpPr>
          <p:cNvPr id="15364" name="组合 23"/>
          <p:cNvGrpSpPr/>
          <p:nvPr/>
        </p:nvGrpSpPr>
        <p:grpSpPr>
          <a:xfrm>
            <a:off x="4901009" y="3981896"/>
            <a:ext cx="9926399" cy="803640"/>
            <a:chOff x="0" y="0"/>
            <a:chExt cx="6019800" cy="487680"/>
          </a:xfrm>
        </p:grpSpPr>
        <p:sp>
          <p:nvSpPr>
            <p:cNvPr id="15381" name="矩形 1"/>
            <p:cNvSpPr/>
            <p:nvPr/>
          </p:nvSpPr>
          <p:spPr>
            <a:xfrm>
              <a:off x="609600" y="0"/>
              <a:ext cx="5410200" cy="487680"/>
            </a:xfrm>
            <a:prstGeom prst="rect">
              <a:avLst/>
            </a:prstGeom>
            <a:solidFill>
              <a:srgbClr val="00B0F0"/>
            </a:solidFill>
            <a:ln w="12700">
              <a:noFill/>
            </a:ln>
          </p:spPr>
          <p:txBody>
            <a:bodyPr anchor="ctr"/>
            <a:p>
              <a:pPr indent="457200"/>
              <a:r>
                <a:rPr lang="zh-CN" altLang="en-US" sz="2970" dirty="0">
                  <a:solidFill>
                    <a:srgbClr val="FFFFFF"/>
                  </a:solidFill>
                  <a:latin typeface="方正兰亭粗黑_GBK" charset="-122"/>
                  <a:ea typeface="方正兰亭粗黑_GBK" charset="-122"/>
                </a:rPr>
                <a:t>蓝牙打印机</a:t>
              </a:r>
              <a:endParaRPr lang="zh-CN" altLang="en-US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  <p:sp>
          <p:nvSpPr>
            <p:cNvPr id="15382" name="矩形 4"/>
            <p:cNvSpPr/>
            <p:nvPr/>
          </p:nvSpPr>
          <p:spPr>
            <a:xfrm>
              <a:off x="0" y="0"/>
              <a:ext cx="609600" cy="487680"/>
            </a:xfrm>
            <a:prstGeom prst="rect">
              <a:avLst/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zh-CN" sz="3955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sym typeface="Arial Unicode MS" pitchFamily="34" charset="-122"/>
                </a:rPr>
                <a:t>1</a:t>
              </a:r>
              <a:endParaRPr lang="zh-CN" altLang="en-US" sz="3955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endParaRPr>
            </a:p>
          </p:txBody>
        </p:sp>
        <p:sp>
          <p:nvSpPr>
            <p:cNvPr id="15383" name="等腰三角形 13"/>
            <p:cNvSpPr>
              <a:spLocks noChangeAspect="1"/>
            </p:cNvSpPr>
            <p:nvPr/>
          </p:nvSpPr>
          <p:spPr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</p:grpSp>
      <p:grpSp>
        <p:nvGrpSpPr>
          <p:cNvPr id="15365" name="组合 24"/>
          <p:cNvGrpSpPr/>
          <p:nvPr/>
        </p:nvGrpSpPr>
        <p:grpSpPr>
          <a:xfrm>
            <a:off x="4901009" y="5057533"/>
            <a:ext cx="9926399" cy="803640"/>
            <a:chOff x="0" y="0"/>
            <a:chExt cx="6019800" cy="487680"/>
          </a:xfrm>
        </p:grpSpPr>
        <p:sp>
          <p:nvSpPr>
            <p:cNvPr id="15378" name="矩形 25"/>
            <p:cNvSpPr/>
            <p:nvPr/>
          </p:nvSpPr>
          <p:spPr>
            <a:xfrm>
              <a:off x="609600" y="0"/>
              <a:ext cx="5410200" cy="487680"/>
            </a:xfrm>
            <a:prstGeom prst="rect">
              <a:avLst/>
            </a:prstGeom>
            <a:solidFill>
              <a:srgbClr val="00B0F0"/>
            </a:solidFill>
            <a:ln w="12700">
              <a:noFill/>
            </a:ln>
          </p:spPr>
          <p:txBody>
            <a:bodyPr anchor="ctr"/>
            <a:p>
              <a:pPr indent="457200"/>
              <a:r>
                <a:rPr lang="zh-CN" altLang="en-US" sz="2970" dirty="0">
                  <a:solidFill>
                    <a:srgbClr val="FFFFFF"/>
                  </a:solidFill>
                  <a:latin typeface="方正兰亭粗黑_GBK" charset="-122"/>
                  <a:ea typeface="方正兰亭粗黑_GBK" charset="-122"/>
                </a:rPr>
                <a:t>智能打印</a:t>
              </a:r>
              <a:r>
                <a:rPr lang="en-US" altLang="zh-CN" sz="2970" dirty="0">
                  <a:solidFill>
                    <a:srgbClr val="FFFFFF"/>
                  </a:solidFill>
                  <a:latin typeface="方正兰亭粗黑_GBK" charset="-122"/>
                  <a:ea typeface="方正兰亭粗黑_GBK" charset="-122"/>
                </a:rPr>
                <a:t>app</a:t>
              </a:r>
              <a:endParaRPr lang="en-US" altLang="zh-CN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  <p:sp>
          <p:nvSpPr>
            <p:cNvPr id="15379" name="矩形 26"/>
            <p:cNvSpPr/>
            <p:nvPr/>
          </p:nvSpPr>
          <p:spPr>
            <a:xfrm>
              <a:off x="0" y="0"/>
              <a:ext cx="609600" cy="487680"/>
            </a:xfrm>
            <a:prstGeom prst="rect">
              <a:avLst/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zh-CN" sz="3955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sym typeface="Arial Unicode MS" pitchFamily="34" charset="-122"/>
                </a:rPr>
                <a:t>2</a:t>
              </a:r>
              <a:endParaRPr lang="zh-CN" altLang="en-US" sz="3955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endParaRPr>
            </a:p>
          </p:txBody>
        </p:sp>
        <p:sp>
          <p:nvSpPr>
            <p:cNvPr id="15380" name="等腰三角形 27"/>
            <p:cNvSpPr>
              <a:spLocks noChangeAspect="1"/>
            </p:cNvSpPr>
            <p:nvPr/>
          </p:nvSpPr>
          <p:spPr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</p:grpSp>
      <p:grpSp>
        <p:nvGrpSpPr>
          <p:cNvPr id="15366" name="组合 28"/>
          <p:cNvGrpSpPr/>
          <p:nvPr/>
        </p:nvGrpSpPr>
        <p:grpSpPr>
          <a:xfrm>
            <a:off x="4901009" y="6090625"/>
            <a:ext cx="9926399" cy="803640"/>
            <a:chOff x="0" y="0"/>
            <a:chExt cx="6019800" cy="487680"/>
          </a:xfrm>
        </p:grpSpPr>
        <p:sp>
          <p:nvSpPr>
            <p:cNvPr id="15375" name="矩形 29"/>
            <p:cNvSpPr/>
            <p:nvPr/>
          </p:nvSpPr>
          <p:spPr>
            <a:xfrm>
              <a:off x="609600" y="0"/>
              <a:ext cx="5410200" cy="487680"/>
            </a:xfrm>
            <a:prstGeom prst="rect">
              <a:avLst/>
            </a:prstGeom>
            <a:solidFill>
              <a:srgbClr val="00B0F0"/>
            </a:solidFill>
            <a:ln w="12700">
              <a:noFill/>
            </a:ln>
          </p:spPr>
          <p:txBody>
            <a:bodyPr anchor="ctr"/>
            <a:p>
              <a:pPr indent="457200"/>
              <a:r>
                <a:rPr lang="en-US" altLang="zh-CN" sz="2970" dirty="0">
                  <a:solidFill>
                    <a:srgbClr val="FFFFFF"/>
                  </a:solidFill>
                  <a:latin typeface="方正兰亭粗黑_GBK" charset="-122"/>
                  <a:ea typeface="方正兰亭粗黑_GBK" charset="-122"/>
                </a:rPr>
                <a:t>python</a:t>
              </a:r>
              <a:r>
                <a:rPr lang="zh-CN" altLang="en-US" sz="2970" dirty="0">
                  <a:solidFill>
                    <a:srgbClr val="FFFFFF"/>
                  </a:solidFill>
                  <a:latin typeface="方正兰亭粗黑_GBK" charset="-122"/>
                  <a:ea typeface="方正兰亭粗黑_GBK" charset="-122"/>
                </a:rPr>
                <a:t>爬虫设计</a:t>
              </a:r>
              <a:endParaRPr lang="zh-CN" altLang="en-US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  <p:sp>
          <p:nvSpPr>
            <p:cNvPr id="15376" name="矩形 30"/>
            <p:cNvSpPr/>
            <p:nvPr/>
          </p:nvSpPr>
          <p:spPr>
            <a:xfrm>
              <a:off x="0" y="0"/>
              <a:ext cx="609600" cy="487680"/>
            </a:xfrm>
            <a:prstGeom prst="rect">
              <a:avLst/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zh-CN" sz="3955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sym typeface="Arial Unicode MS" pitchFamily="34" charset="-122"/>
                </a:rPr>
                <a:t>3</a:t>
              </a:r>
              <a:endParaRPr lang="zh-CN" altLang="en-US" sz="3955" dirty="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endParaRPr>
            </a:p>
          </p:txBody>
        </p:sp>
        <p:sp>
          <p:nvSpPr>
            <p:cNvPr id="15377" name="等腰三角形 31"/>
            <p:cNvSpPr>
              <a:spLocks noChangeAspect="1"/>
            </p:cNvSpPr>
            <p:nvPr/>
          </p:nvSpPr>
          <p:spPr>
            <a:xfrm rot="5400000">
              <a:off x="599121" y="178353"/>
              <a:ext cx="151927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sz="2970" dirty="0">
                <a:solidFill>
                  <a:srgbClr val="FFFFFF"/>
                </a:solidFill>
                <a:latin typeface="方正兰亭粗黑_GBK" charset="-122"/>
                <a:ea typeface="方正兰亭粗黑_GBK" charset="-122"/>
              </a:endParaRPr>
            </a:p>
          </p:txBody>
        </p:sp>
      </p:grpSp>
      <p:sp>
        <p:nvSpPr>
          <p:cNvPr id="29" name="object 4"/>
          <p:cNvSpPr txBox="1"/>
          <p:nvPr/>
        </p:nvSpPr>
        <p:spPr>
          <a:xfrm>
            <a:off x="451485" y="539750"/>
            <a:ext cx="355473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0" y="7866694"/>
            <a:ext cx="20104100" cy="3426146"/>
          </a:xfrm>
          <a:prstGeom prst="rect">
            <a:avLst/>
          </a:prstGeom>
          <a:solidFill>
            <a:srgbClr val="D58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bject 7"/>
          <p:cNvSpPr txBox="1"/>
          <p:nvPr/>
        </p:nvSpPr>
        <p:spPr>
          <a:xfrm>
            <a:off x="2040255" y="6115050"/>
            <a:ext cx="23647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软件工具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6538" y="5347592"/>
            <a:ext cx="21228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设计思路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29745" y="4591685"/>
            <a:ext cx="2439035" cy="1230627"/>
          </a:xfrm>
          <a:prstGeom prst="wave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4000" b="1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</a:t>
            </a:r>
            <a:r>
              <a:rPr lang="zh-CN" sz="4000" b="1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代码</a:t>
            </a:r>
            <a:endParaRPr lang="zh-CN" sz="4000" b="1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12260" y="4509135"/>
            <a:ext cx="24949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成果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展示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0"/>
          </p:nvPr>
        </p:nvSpPr>
        <p:spPr>
          <a:xfrm>
            <a:off x="7306945" y="1229360"/>
            <a:ext cx="5030470" cy="679450"/>
          </a:xfrm>
        </p:spPr>
        <p:txBody>
          <a:bodyPr/>
          <a:lstStyle/>
          <a:p>
            <a:r>
              <a:rPr lang="en-US" altLang="ru-RU" dirty="0"/>
              <a:t>python</a:t>
            </a:r>
            <a:r>
              <a:rPr lang="zh-CN" altLang="en-US" dirty="0"/>
              <a:t>爬虫设计</a:t>
            </a:r>
            <a:endParaRPr lang="zh-CN" altLang="en-US" dirty="0"/>
          </a:p>
        </p:txBody>
      </p:sp>
      <p:sp>
        <p:nvSpPr>
          <p:cNvPr id="21" name="object 23"/>
          <p:cNvSpPr/>
          <p:nvPr/>
        </p:nvSpPr>
        <p:spPr>
          <a:xfrm>
            <a:off x="7268845" y="993140"/>
            <a:ext cx="5106670" cy="1151890"/>
          </a:xfrm>
          <a:custGeom>
            <a:avLst/>
            <a:gdLst/>
            <a:ahLst/>
            <a:cxnLst/>
            <a:rect l="l" t="t" r="r" b="b"/>
            <a:pathLst>
              <a:path w="5106670" h="1151889">
                <a:moveTo>
                  <a:pt x="5106535" y="1151797"/>
                </a:moveTo>
                <a:lnTo>
                  <a:pt x="0" y="1151797"/>
                </a:lnTo>
                <a:lnTo>
                  <a:pt x="0" y="0"/>
                </a:lnTo>
                <a:lnTo>
                  <a:pt x="5106535" y="0"/>
                </a:lnTo>
                <a:lnTo>
                  <a:pt x="5106535" y="1151797"/>
                </a:lnTo>
                <a:close/>
              </a:path>
            </a:pathLst>
          </a:custGeom>
          <a:ln w="1047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4"/>
          <p:cNvSpPr txBox="1"/>
          <p:nvPr/>
        </p:nvSpPr>
        <p:spPr>
          <a:xfrm>
            <a:off x="615315" y="624205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1602740" y="5892165"/>
            <a:ext cx="3239135" cy="106108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终止 7"/>
          <p:cNvSpPr/>
          <p:nvPr/>
        </p:nvSpPr>
        <p:spPr>
          <a:xfrm>
            <a:off x="6548120" y="5124450"/>
            <a:ext cx="3239135" cy="106108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终止 9"/>
          <p:cNvSpPr/>
          <p:nvPr/>
        </p:nvSpPr>
        <p:spPr>
          <a:xfrm>
            <a:off x="16216630" y="4286250"/>
            <a:ext cx="3239135" cy="106108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流程图: 终止 11"/>
          <p:cNvSpPr/>
          <p:nvPr/>
        </p:nvSpPr>
        <p:spPr>
          <a:xfrm>
            <a:off x="11398250" y="4591685"/>
            <a:ext cx="3239135" cy="106108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680460" y="2188845"/>
            <a:ext cx="4757420" cy="36874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12405" y="2188845"/>
            <a:ext cx="625475" cy="29305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12" idx="0"/>
          </p:cNvCxnSpPr>
          <p:nvPr/>
        </p:nvCxnSpPr>
        <p:spPr>
          <a:xfrm>
            <a:off x="8388985" y="2139315"/>
            <a:ext cx="4629150" cy="2452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0" idx="0"/>
          </p:cNvCxnSpPr>
          <p:nvPr/>
        </p:nvCxnSpPr>
        <p:spPr>
          <a:xfrm>
            <a:off x="8388985" y="2139315"/>
            <a:ext cx="9447530" cy="21469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build="p"/>
      <p:bldP spid="7" grpId="0"/>
      <p:bldP spid="5" grpId="0" animBg="1"/>
      <p:bldP spid="9" grpId="0"/>
      <p:bldP spid="8" grpId="0" animBg="1"/>
      <p:bldP spid="11" grpId="0"/>
      <p:bldP spid="12" grpId="0" animBg="1"/>
      <p:bldP spid="13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37535" y="384810"/>
            <a:ext cx="5909945" cy="679450"/>
          </a:xfrm>
        </p:spPr>
        <p:txBody>
          <a:bodyPr/>
          <a:p>
            <a:r>
              <a:rPr lang="en-US" altLang="ru-RU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爬虫设计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3" name="单圆角矩形 2"/>
          <p:cNvSpPr/>
          <p:nvPr/>
        </p:nvSpPr>
        <p:spPr>
          <a:xfrm>
            <a:off x="2830195" y="1642745"/>
            <a:ext cx="3455670" cy="909320"/>
          </a:xfrm>
          <a:prstGeom prst="snip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单圆角矩形 3"/>
          <p:cNvSpPr/>
          <p:nvPr/>
        </p:nvSpPr>
        <p:spPr>
          <a:xfrm>
            <a:off x="2830195" y="4166235"/>
            <a:ext cx="3455035" cy="872490"/>
          </a:xfrm>
          <a:prstGeom prst="snip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object 7"/>
          <p:cNvSpPr txBox="1"/>
          <p:nvPr/>
        </p:nvSpPr>
        <p:spPr>
          <a:xfrm>
            <a:off x="3399155" y="1799590"/>
            <a:ext cx="23647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软件工具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20693" y="4285872"/>
            <a:ext cx="21228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设计思路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3520440" y="2964815"/>
            <a:ext cx="914082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PyCharm</a:t>
            </a:r>
            <a:r>
              <a:rPr lang="zh-CN" altLang="en-US" sz="40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、</a:t>
            </a:r>
            <a:r>
              <a:rPr lang="en-US" altLang="zh-CN" sz="40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python3.6.5 </a:t>
            </a:r>
            <a:endParaRPr lang="en-US" altLang="zh-CN" sz="40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29130" y="5347335"/>
            <a:ext cx="1561846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爬虫项目需求：爬取校花网中校花</a:t>
            </a:r>
            <a:r>
              <a:rPr lang="zh-CN" altLang="en-US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的信息</a:t>
            </a:r>
            <a:endParaRPr lang="zh-CN" altLang="en-US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928495" y="6333490"/>
            <a:ext cx="1688401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爬取第 1 页的整个校花网的页面数据，即页面中的 HTML 数据内容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1929130" y="7150735"/>
            <a:ext cx="15153640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3</a:t>
            </a: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分析数据，并提取信息，提取字段有姓名、学校姓名信息、喜欢数、图片地址、链接地址等，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928495" y="8381365"/>
            <a:ext cx="15041880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从文件中读取信息，并提取姓名、图片地址，然后下载图片，把图片命名为“姓名.jpg”进行保存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615315" y="624205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  <p:bldP spid="8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16355" y="1818005"/>
            <a:ext cx="11809730" cy="679450"/>
          </a:xfrm>
        </p:spPr>
        <p:txBody>
          <a:bodyPr/>
          <a:p>
            <a:r>
              <a:rPr lang="zh-CN" b="1" dirty="0">
                <a:latin typeface="Trebuchet MS" panose="020B0603020202020204"/>
                <a:cs typeface="Trebuchet MS" panose="020B0603020202020204"/>
                <a:sym typeface="+mn-ea"/>
              </a:rPr>
              <a:t>爬取第 1 页的整个校花网的页面数据：</a:t>
            </a:r>
            <a:endParaRPr lang="zh-CN" b="1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endParaRPr lang="zh-CN" b="1" dirty="0">
              <a:latin typeface="Trebuchet MS" panose="020B0603020202020204"/>
              <a:cs typeface="Trebuchet MS" panose="020B0603020202020204"/>
              <a:sym typeface="+mn-ea"/>
            </a:endParaRPr>
          </a:p>
        </p:txBody>
      </p:sp>
      <p:sp>
        <p:nvSpPr>
          <p:cNvPr id="4" name="单圆角矩形 3"/>
          <p:cNvSpPr/>
          <p:nvPr/>
        </p:nvSpPr>
        <p:spPr>
          <a:xfrm>
            <a:off x="2849245" y="757555"/>
            <a:ext cx="3455035" cy="872490"/>
          </a:xfrm>
          <a:prstGeom prst="snip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3539743" y="877192"/>
            <a:ext cx="21228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设计代码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898650" y="2497455"/>
            <a:ext cx="6962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1.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解析网址：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0" name="图片 9" descr="Q}ZE4BYLS`R_WN_7_6Z8[F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3194685"/>
            <a:ext cx="9664700" cy="1137285"/>
          </a:xfrm>
          <a:prstGeom prst="rect">
            <a:avLst/>
          </a:prstGeom>
        </p:spPr>
      </p:pic>
      <p:sp>
        <p:nvSpPr>
          <p:cNvPr id="11" name="object 9"/>
          <p:cNvSpPr txBox="1"/>
          <p:nvPr/>
        </p:nvSpPr>
        <p:spPr>
          <a:xfrm>
            <a:off x="10834370" y="2497455"/>
            <a:ext cx="1561846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2.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请求数据：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2" name="图片 11" descr="[1SXOJ`%S]_LJMVK6]YW7@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845" y="3213735"/>
            <a:ext cx="9664065" cy="1099185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413385" y="6447155"/>
            <a:ext cx="1561846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全代码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0834370" y="4331970"/>
            <a:ext cx="1561846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。接收数据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5" name="图片 14" descr="BMS1L5DFM`LXE)CRF9XG@P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845" y="5071110"/>
            <a:ext cx="9664065" cy="1106170"/>
          </a:xfrm>
          <a:prstGeom prst="rect">
            <a:avLst/>
          </a:prstGeom>
        </p:spPr>
      </p:pic>
      <p:pic>
        <p:nvPicPr>
          <p:cNvPr id="16" name="图片 15" descr="XWPJHC1O[ST@0DTBOT]WU7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5" y="5071110"/>
            <a:ext cx="9944100" cy="1105535"/>
          </a:xfrm>
          <a:prstGeom prst="rect">
            <a:avLst/>
          </a:prstGeom>
        </p:spPr>
      </p:pic>
      <p:pic>
        <p:nvPicPr>
          <p:cNvPr id="17" name="图片 16" descr="9XSU03$GRA89P}P)(JY4RD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960" y="6447155"/>
            <a:ext cx="16172815" cy="4733290"/>
          </a:xfrm>
          <a:prstGeom prst="rect">
            <a:avLst/>
          </a:prstGeom>
        </p:spPr>
      </p:pic>
      <p:sp>
        <p:nvSpPr>
          <p:cNvPr id="19" name="object 9"/>
          <p:cNvSpPr txBox="1"/>
          <p:nvPr/>
        </p:nvSpPr>
        <p:spPr>
          <a:xfrm>
            <a:off x="1898650" y="4331970"/>
            <a:ext cx="311023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3.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设置请求头：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" grpId="0" build="p"/>
      <p:bldP spid="8" grpId="2"/>
      <p:bldP spid="11" grpId="1"/>
      <p:bldP spid="19" grpId="0"/>
      <p:bldP spid="14" grpId="1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65505" y="1630045"/>
            <a:ext cx="19051270" cy="679450"/>
          </a:xfrm>
        </p:spPr>
        <p:txBody>
          <a:bodyPr/>
          <a:p>
            <a:r>
              <a:rPr lang="zh-CN" b="1" dirty="0">
                <a:latin typeface="Trebuchet MS" panose="020B0603020202020204"/>
                <a:cs typeface="Trebuchet MS" panose="020B0603020202020204"/>
                <a:sym typeface="+mn-ea"/>
              </a:rPr>
              <a:t>分析数据，提取信息：</a:t>
            </a:r>
            <a:r>
              <a:rPr lang="zh-CN" b="1" dirty="0">
                <a:latin typeface="Trebuchet MS" panose="020B0603020202020204"/>
                <a:cs typeface="Trebuchet MS" panose="020B0603020202020204"/>
                <a:sym typeface="+mn-ea"/>
              </a:rPr>
              <a:t>学校姓名信息、喜欢数、图片地址、链接地址</a:t>
            </a:r>
            <a:endParaRPr lang="zh-CN" b="1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endParaRPr lang="zh-CN" b="1" dirty="0">
              <a:latin typeface="Trebuchet MS" panose="020B0603020202020204"/>
              <a:cs typeface="Trebuchet MS" panose="020B0603020202020204"/>
              <a:sym typeface="+mn-ea"/>
            </a:endParaRPr>
          </a:p>
        </p:txBody>
      </p:sp>
      <p:sp>
        <p:nvSpPr>
          <p:cNvPr id="4" name="单圆角矩形 3"/>
          <p:cNvSpPr/>
          <p:nvPr/>
        </p:nvSpPr>
        <p:spPr>
          <a:xfrm>
            <a:off x="2849245" y="757555"/>
            <a:ext cx="3455035" cy="872490"/>
          </a:xfrm>
          <a:prstGeom prst="snip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3539743" y="877192"/>
            <a:ext cx="21228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设计代码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898650" y="2497455"/>
            <a:ext cx="6962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1.解析并获得 div 列表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10834370" y="2497455"/>
            <a:ext cx="908240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2.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学校姓名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：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59385" y="7443470"/>
            <a:ext cx="9963150" cy="166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代码小结：这里的代码需要我们解析页面数据的代码，并根据它的格式得到我们所需的内容，数据爬取出来后需以</a:t>
            </a: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json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的格式保存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10834370" y="4331970"/>
            <a:ext cx="1561846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4.</a:t>
            </a: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以 json 格式的文件保存到本地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1898650" y="4331970"/>
            <a:ext cx="75850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3.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图片地址和链接地址</a:t>
            </a:r>
            <a:r>
              <a:rPr lang="zh-CN" altLang="en-US" sz="3600" b="1" dirty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rPr>
              <a:t>：</a:t>
            </a:r>
            <a:endParaRPr lang="zh-CN" altLang="en-US" sz="3600" b="1" dirty="0">
              <a:solidFill>
                <a:schemeClr val="tx1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图片 2" descr="0HMU42H]V{EI529RSH_~QF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" y="2942590"/>
            <a:ext cx="9659620" cy="1160145"/>
          </a:xfrm>
          <a:prstGeom prst="rect">
            <a:avLst/>
          </a:prstGeom>
        </p:spPr>
      </p:pic>
      <p:pic>
        <p:nvPicPr>
          <p:cNvPr id="5" name="图片 4" descr="E`SZ3%R}35IF31FRJ@BL]D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3051175"/>
            <a:ext cx="9833610" cy="1052195"/>
          </a:xfrm>
          <a:prstGeom prst="rect">
            <a:avLst/>
          </a:prstGeom>
        </p:spPr>
      </p:pic>
      <p:pic>
        <p:nvPicPr>
          <p:cNvPr id="6" name="图片 5" descr="OI9CSXAS7JX]D~`M69[_ZZ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4994910"/>
            <a:ext cx="9506585" cy="407035"/>
          </a:xfrm>
          <a:prstGeom prst="rect">
            <a:avLst/>
          </a:prstGeom>
        </p:spPr>
      </p:pic>
      <p:pic>
        <p:nvPicPr>
          <p:cNvPr id="7" name="图片 6" descr="XIC94}[1C76)P$MVG)MOR9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95" y="5435600"/>
            <a:ext cx="9505315" cy="438785"/>
          </a:xfrm>
          <a:prstGeom prst="rect">
            <a:avLst/>
          </a:prstGeom>
        </p:spPr>
      </p:pic>
      <p:pic>
        <p:nvPicPr>
          <p:cNvPr id="18" name="图片 17" descr="%(M%G~$WXH@21L([2(N7(L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660" y="5261610"/>
            <a:ext cx="9384665" cy="5417820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" grpId="0" build="p"/>
      <p:bldP spid="8" grpId="0"/>
      <p:bldP spid="11" grpId="0"/>
      <p:bldP spid="19" grpId="0"/>
      <p:bldP spid="1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单圆角矩形 3"/>
          <p:cNvSpPr/>
          <p:nvPr/>
        </p:nvSpPr>
        <p:spPr>
          <a:xfrm>
            <a:off x="2849245" y="757555"/>
            <a:ext cx="3455035" cy="872490"/>
          </a:xfrm>
          <a:prstGeom prst="snip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3539743" y="877192"/>
            <a:ext cx="212280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设计代码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531110" y="2035175"/>
            <a:ext cx="15041880" cy="123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lang="en-US" alt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lang="zh-CN" sz="4000" b="1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从文件中读取信息，并提取姓名、图片地址，然后下载图片，把图片命名为“姓名.jpg”进行保存</a:t>
            </a:r>
            <a:endParaRPr lang="zh-CN" sz="4000" b="1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6" name="图片 15" descr="4963141095385896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1595" y="3380105"/>
            <a:ext cx="11402060" cy="7760335"/>
          </a:xfrm>
          <a:prstGeom prst="rect">
            <a:avLst/>
          </a:prstGeom>
        </p:spPr>
      </p:pic>
      <p:pic>
        <p:nvPicPr>
          <p:cNvPr id="17" name="图片 16" descr="2545901424335356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270" y="3380105"/>
            <a:ext cx="9498965" cy="7818755"/>
          </a:xfrm>
          <a:prstGeom prst="rect">
            <a:avLst/>
          </a:prstGeom>
        </p:spPr>
      </p:pic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椭圆 1"/>
          <p:cNvSpPr/>
          <p:nvPr/>
        </p:nvSpPr>
        <p:spPr>
          <a:xfrm>
            <a:off x="7280275" y="2749550"/>
            <a:ext cx="5544185" cy="5050790"/>
          </a:xfrm>
          <a:prstGeom prst="ellipse">
            <a:avLst/>
          </a:prstGeom>
          <a:gradFill flip="none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8410575" y="4836795"/>
            <a:ext cx="30505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智能打印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app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544445" y="1525905"/>
            <a:ext cx="3590290" cy="2414905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442845" y="5781040"/>
            <a:ext cx="3590290" cy="2414905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241145" y="1525905"/>
            <a:ext cx="3590290" cy="2414905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898880" y="5781040"/>
            <a:ext cx="3590290" cy="2414905"/>
          </a:xfrm>
          <a:prstGeom prst="ellipse">
            <a:avLst/>
          </a:prstGeom>
          <a:solidFill>
            <a:schemeClr val="accent1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3" idx="6"/>
            <a:endCxn id="2" idx="1"/>
          </p:cNvCxnSpPr>
          <p:nvPr/>
        </p:nvCxnSpPr>
        <p:spPr>
          <a:xfrm>
            <a:off x="6134735" y="2733675"/>
            <a:ext cx="1957705" cy="755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6"/>
            <a:endCxn id="2" idx="2"/>
          </p:cNvCxnSpPr>
          <p:nvPr/>
        </p:nvCxnSpPr>
        <p:spPr>
          <a:xfrm flipV="1">
            <a:off x="6033135" y="5274945"/>
            <a:ext cx="1247140" cy="1713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2"/>
          </p:cNvCxnSpPr>
          <p:nvPr/>
        </p:nvCxnSpPr>
        <p:spPr>
          <a:xfrm>
            <a:off x="14241145" y="2733675"/>
            <a:ext cx="901700" cy="995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</p:cNvCxnSpPr>
          <p:nvPr/>
        </p:nvCxnSpPr>
        <p:spPr>
          <a:xfrm>
            <a:off x="14241145" y="2733675"/>
            <a:ext cx="901700" cy="881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2" idx="7"/>
          </p:cNvCxnSpPr>
          <p:nvPr/>
        </p:nvCxnSpPr>
        <p:spPr>
          <a:xfrm flipH="1">
            <a:off x="12012295" y="2732405"/>
            <a:ext cx="2249805" cy="7569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2"/>
          </p:cNvCxnSpPr>
          <p:nvPr/>
        </p:nvCxnSpPr>
        <p:spPr>
          <a:xfrm flipH="1" flipV="1">
            <a:off x="12727305" y="5278755"/>
            <a:ext cx="1171575" cy="1710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9"/>
          <p:cNvSpPr txBox="1"/>
          <p:nvPr/>
        </p:nvSpPr>
        <p:spPr>
          <a:xfrm>
            <a:off x="14438630" y="6680835"/>
            <a:ext cx="30505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成果展示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14698345" y="2325370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软件工具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2814320" y="2425700"/>
            <a:ext cx="321818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软件代码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2814320" y="6680835"/>
            <a:ext cx="30505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设计思路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object 9"/>
          <p:cNvSpPr txBox="1"/>
          <p:nvPr/>
        </p:nvSpPr>
        <p:spPr>
          <a:xfrm>
            <a:off x="5841365" y="450215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软件工具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9"/>
          <p:cNvSpPr txBox="1"/>
          <p:nvPr/>
        </p:nvSpPr>
        <p:spPr>
          <a:xfrm>
            <a:off x="3273425" y="1065530"/>
            <a:ext cx="1529778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jdk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安装、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AndroidStudio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5525770" y="1978660"/>
            <a:ext cx="305054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设计思路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2967990" y="2829560"/>
            <a:ext cx="15426690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导入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module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跳过按钮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引导页开发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欢迎页开发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布局界面美化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初始化蓝牙操作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手机扫描周边蓝牙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扫描、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item </a:t>
            </a: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点击</a:t>
            </a:r>
            <a:endParaRPr lang="zh-CN" altLang="en-US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6" name="图片 5" descr="DGWL8~YEUX82PQJIARMDZR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2590" y="3444875"/>
            <a:ext cx="9685020" cy="3242310"/>
          </a:xfrm>
          <a:prstGeom prst="rect">
            <a:avLst/>
          </a:prstGeom>
        </p:spPr>
      </p:pic>
      <p:pic>
        <p:nvPicPr>
          <p:cNvPr id="8" name="图片 7" descr="}WM)SEL~CEN)UM2TYLO7GS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540" y="6835140"/>
            <a:ext cx="8745220" cy="39839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47705" y="2829560"/>
            <a:ext cx="30219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ct val="100000"/>
              </a:lnSpc>
            </a:pPr>
            <a:r>
              <a:rPr lang="zh-CN" altLang="en-US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导入</a:t>
            </a:r>
            <a:r>
              <a:rPr lang="en-US" altLang="zh-CN" sz="4000" b="1" i="1" dirty="0">
                <a:solidFill>
                  <a:schemeClr val="tx2">
                    <a:lumMod val="75000"/>
                  </a:schemeClr>
                </a:solidFill>
                <a:latin typeface="Trebuchet MS" panose="020B0603020202020204"/>
                <a:cs typeface="Trebuchet MS" panose="020B0603020202020204"/>
              </a:rPr>
              <a:t>module</a:t>
            </a:r>
            <a:endParaRPr lang="en-US" altLang="zh-CN" sz="4000" b="1" i="1" dirty="0">
              <a:solidFill>
                <a:schemeClr val="tx2">
                  <a:lumMod val="75000"/>
                </a:schemeClr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596900" y="605790"/>
            <a:ext cx="3331845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400" b="1" i="1" dirty="0">
                <a:latin typeface="余生温柔都给你" panose="02000000000000000000" charset="-122"/>
                <a:ea typeface="余生温柔都给你" panose="02000000000000000000" charset="-122"/>
                <a:cs typeface="Trebuchet MS" panose="020B0603020202020204"/>
              </a:rPr>
              <a:t>课程设计报告</a:t>
            </a:r>
            <a:endParaRPr lang="zh-CN" sz="2400" b="1" i="1" dirty="0">
              <a:latin typeface="余生温柔都给你" panose="02000000000000000000" charset="-122"/>
              <a:ea typeface="余生温柔都给你" panose="02000000000000000000" charset="-122"/>
              <a:cs typeface="Trebuchet MS" panose="020B0603020202020204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/>
      <p:bldP spid="5" grpId="0"/>
      <p:bldP spid="5" grpId="1"/>
      <p:bldP spid="9" grpId="1"/>
      <p:bldP spid="9" grpId="2"/>
    </p:bldLst>
  </p:timing>
</p:sld>
</file>

<file path=ppt/tags/tag1.xml><?xml version="1.0" encoding="utf-8"?>
<p:tagLst xmlns:p="http://schemas.openxmlformats.org/presentationml/2006/main">
  <p:tag name="KSO_WM_MEDIACOVER_FLAG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WPS 演示</Application>
  <PresentationFormat>自定义</PresentationFormat>
  <Paragraphs>206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Trebuchet MS</vt:lpstr>
      <vt:lpstr>华文行楷</vt:lpstr>
      <vt:lpstr>Trebuchet MS</vt:lpstr>
      <vt:lpstr>余生温柔都给你</vt:lpstr>
      <vt:lpstr>新宋体</vt:lpstr>
      <vt:lpstr>Calibri</vt:lpstr>
      <vt:lpstr>方正兰亭粗黑_GBK</vt:lpstr>
      <vt:lpstr>黑体</vt:lpstr>
      <vt:lpstr>Arial Unicode MS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Creative3</dc:title>
  <dc:creator>ПК</dc:creator>
  <cp:lastModifiedBy>Cyril</cp:lastModifiedBy>
  <cp:revision>39</cp:revision>
  <dcterms:created xsi:type="dcterms:W3CDTF">2014-09-25T11:38:00Z</dcterms:created>
  <dcterms:modified xsi:type="dcterms:W3CDTF">2019-05-31T05:52:14Z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2014-09-25T00:00:00Z</vt:filetime>
  </property>
  <property fmtid="{D5CDD505-2E9C-101B-9397-08002B2CF9AE}" pid="3" name="LastSaved">
    <vt:filetime>2014-09-25T00:00:00Z</vt:filetime>
  </property>
  <property fmtid="{D5CDD505-2E9C-101B-9397-08002B2CF9AE}" pid="4" name="KSOProductBuildVer">
    <vt:lpwstr>2052-11.1.0.8765</vt:lpwstr>
  </property>
</Properties>
</file>